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  <p:sldId id="269" r:id="rId15"/>
    <p:sldId id="270" r:id="rId16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1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78592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ОСОБЕННОСТИ РАСЧЕТА НАДЕЖНОСТИ </a:t>
            </a:r>
            <a:br>
              <a:rPr lang="ru-RU" b="1" dirty="0" smtClean="0"/>
            </a:br>
            <a:r>
              <a:rPr lang="ru-RU" b="1" dirty="0" smtClean="0"/>
              <a:t>СХЕМ ЭЛЕКТРОСНАБЖЕНИЯ</a:t>
            </a:r>
            <a:endParaRPr lang="ru-RU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596" y="6072206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2021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5429264"/>
            <a:ext cx="16603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Надежность ТС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1"/>
            <a:ext cx="9001156" cy="2214578"/>
          </a:xfrm>
        </p:spPr>
        <p:txBody>
          <a:bodyPr>
            <a:normAutofit/>
          </a:bodyPr>
          <a:lstStyle/>
          <a:p>
            <a:r>
              <a:rPr lang="ru-RU" sz="2600" dirty="0" smtClean="0"/>
              <a:t>Чем чаще и продолжительнее преднамеренные отключения, тем больше </a:t>
            </a:r>
            <a:r>
              <a:rPr lang="ru-RU" sz="2600" dirty="0" smtClean="0"/>
              <a:t>и </a:t>
            </a:r>
            <a:r>
              <a:rPr lang="ru-RU" sz="2600" dirty="0" smtClean="0"/>
              <a:t>тем ниже надежность системы.</a:t>
            </a:r>
          </a:p>
          <a:p>
            <a:r>
              <a:rPr lang="ru-RU" sz="2600" dirty="0" smtClean="0"/>
              <a:t>Интенсивность отказов и среднее время восстановления системы, состоящей из двух параллельно соединенных элементов, рассчитываются по формулам</a:t>
            </a:r>
          </a:p>
          <a:p>
            <a:endParaRPr lang="ru-RU" sz="2600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500034" y="2571744"/>
          <a:ext cx="7929618" cy="619786"/>
        </p:xfrm>
        <a:graphic>
          <a:graphicData uri="http://schemas.openxmlformats.org/presentationml/2006/ole">
            <p:oleObj spid="_x0000_s22530" name="Формула" r:id="rId3" imgW="3048000" imgH="241300" progId="Equation.3">
              <p:embed/>
            </p:oleObj>
          </a:graphicData>
        </a:graphic>
      </p:graphicFrame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500034" y="3286124"/>
          <a:ext cx="5265174" cy="642942"/>
        </p:xfrm>
        <a:graphic>
          <a:graphicData uri="http://schemas.openxmlformats.org/presentationml/2006/ole">
            <p:oleObj spid="_x0000_s22529" name="Формула" r:id="rId4" imgW="1930400" imgH="241300" progId="Equation.3">
              <p:embed/>
            </p:oleObj>
          </a:graphicData>
        </a:graphic>
      </p:graphicFrame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5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	</a:t>
            </a:r>
            <a:r>
              <a:rPr kumimoji="0" 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617894" y="2714620"/>
            <a:ext cx="5261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(7)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8617894" y="3429000"/>
            <a:ext cx="5261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(8)</a:t>
            </a:r>
            <a:endParaRPr lang="ru-RU" sz="2400" dirty="0"/>
          </a:p>
        </p:txBody>
      </p:sp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479623" y="4321700"/>
          <a:ext cx="4663881" cy="703603"/>
        </p:xfrm>
        <a:graphic>
          <a:graphicData uri="http://schemas.openxmlformats.org/presentationml/2006/ole">
            <p:oleObj spid="_x0000_s22536" name="Формула" r:id="rId5" imgW="1511300" imgH="228600" progId="Equation.3">
              <p:embed/>
            </p:oleObj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500033" y="5025303"/>
          <a:ext cx="4349313" cy="714380"/>
        </p:xfrm>
        <a:graphic>
          <a:graphicData uri="http://schemas.openxmlformats.org/presentationml/2006/ole">
            <p:oleObj spid="_x0000_s22535" name="Формула" r:id="rId6" imgW="1459866" imgH="241195" progId="Equation.3">
              <p:embed/>
            </p:oleObj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500034" y="5668245"/>
          <a:ext cx="4714908" cy="761151"/>
        </p:xfrm>
        <a:graphic>
          <a:graphicData uri="http://schemas.openxmlformats.org/presentationml/2006/ole">
            <p:oleObj spid="_x0000_s22534" name="Формула" r:id="rId7" imgW="1473200" imgH="241300" progId="Equation.3">
              <p:embed/>
            </p:oleObj>
          </a:graphicData>
        </a:graphic>
      </p:graphicFrame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1798638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0" y="1190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889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			      (5.9)</a:t>
            </a:r>
            <a:endParaRPr kumimoji="0" lang="ru-RU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889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1533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8892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617894" y="5286388"/>
            <a:ext cx="5261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(9)</a:t>
            </a:r>
            <a:endParaRPr lang="ru-RU" sz="2400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285720" y="4214818"/>
            <a:ext cx="86439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Влияние надежности коммутационной аппаратуры и устройств релейной защиты и автоматики на надежность схем</a:t>
            </a:r>
            <a:r>
              <a:rPr lang="ru-RU" sz="3200" dirty="0" smtClean="0">
                <a:solidFill>
                  <a:srgbClr val="0070C0"/>
                </a:solidFill>
              </a:rPr>
              <a:t/>
            </a:r>
            <a:br>
              <a:rPr lang="ru-RU" sz="3200" dirty="0" smtClean="0">
                <a:solidFill>
                  <a:srgbClr val="0070C0"/>
                </a:solidFill>
              </a:rPr>
            </a:b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1455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Для локализации отказавшего элемента и подачи в узел нагрузки питания от резервного источника необходимо, чтобы сработали устройства релейной защиты и автоматики (УРЗА), а также коммутационные аппараты (КА), на которые воздействуют эти устройства.</a:t>
            </a:r>
          </a:p>
          <a:p>
            <a:endParaRPr lang="ru-RU" dirty="0"/>
          </a:p>
        </p:txBody>
      </p:sp>
      <p:pic>
        <p:nvPicPr>
          <p:cNvPr id="4" name="Рисунок 3" descr="999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1142976" y="4286256"/>
            <a:ext cx="7286676" cy="164307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1757362"/>
          </a:xfrm>
        </p:spPr>
        <p:txBody>
          <a:bodyPr>
            <a:noAutofit/>
          </a:bodyPr>
          <a:lstStyle/>
          <a:p>
            <a:pPr indent="0"/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</a:rPr>
              <a:t>Имеется распределительное устройство с двумя секциями шин, между которыми установлен секционный выключатель с устройством автоматического ввода резерва (АВР) двустороннего действия. В нормальном режиме каждая секция питается по своей линии, а секционный выключатель отключен.</a:t>
            </a:r>
          </a:p>
          <a:p>
            <a:pPr indent="0"/>
            <a:endParaRPr lang="ru-RU" sz="2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2857496"/>
            <a:ext cx="842968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solidFill>
                  <a:srgbClr val="C00000"/>
                </a:solidFill>
              </a:rPr>
              <a:t>При поврежденной линии Л1 происходит следующее: релейная защита на выключателе </a:t>
            </a:r>
            <a:r>
              <a:rPr lang="en-US" sz="2600" dirty="0" smtClean="0">
                <a:solidFill>
                  <a:srgbClr val="C00000"/>
                </a:solidFill>
              </a:rPr>
              <a:t>Q</a:t>
            </a:r>
            <a:r>
              <a:rPr lang="ru-RU" sz="2600" dirty="0" smtClean="0">
                <a:solidFill>
                  <a:srgbClr val="C00000"/>
                </a:solidFill>
              </a:rPr>
              <a:t>1 подает команду на его отключение; срабатывает </a:t>
            </a:r>
            <a:r>
              <a:rPr lang="en-US" sz="2600" dirty="0" smtClean="0">
                <a:solidFill>
                  <a:srgbClr val="C00000"/>
                </a:solidFill>
              </a:rPr>
              <a:t>Q</a:t>
            </a:r>
            <a:r>
              <a:rPr lang="ru-RU" sz="2600" dirty="0" smtClean="0">
                <a:solidFill>
                  <a:srgbClr val="C00000"/>
                </a:solidFill>
              </a:rPr>
              <a:t>1, отключающий Л1 от ИП, релейная защита на Q2 подает команду на отключение </a:t>
            </a:r>
            <a:r>
              <a:rPr lang="en-US" sz="2600" dirty="0" smtClean="0">
                <a:solidFill>
                  <a:srgbClr val="C00000"/>
                </a:solidFill>
              </a:rPr>
              <a:t>Q</a:t>
            </a:r>
            <a:r>
              <a:rPr lang="ru-RU" sz="2600" dirty="0" smtClean="0">
                <a:solidFill>
                  <a:srgbClr val="C00000"/>
                </a:solidFill>
              </a:rPr>
              <a:t>2; срабатывает </a:t>
            </a:r>
            <a:r>
              <a:rPr lang="en-US" sz="2600" dirty="0" smtClean="0">
                <a:solidFill>
                  <a:srgbClr val="C00000"/>
                </a:solidFill>
              </a:rPr>
              <a:t>Q</a:t>
            </a:r>
            <a:r>
              <a:rPr lang="ru-RU" sz="2600" dirty="0" smtClean="0">
                <a:solidFill>
                  <a:srgbClr val="C00000"/>
                </a:solidFill>
              </a:rPr>
              <a:t>2, отключающий Л1 от узла нагрузки А; от исчезновения напряжения на секции шин срабатывает устройство АВР и подает команду на включение </a:t>
            </a:r>
            <a:r>
              <a:rPr lang="en-US" sz="2600" dirty="0" smtClean="0">
                <a:solidFill>
                  <a:srgbClr val="C00000"/>
                </a:solidFill>
              </a:rPr>
              <a:t>Q</a:t>
            </a:r>
            <a:r>
              <a:rPr lang="ru-RU" sz="2600" dirty="0" smtClean="0">
                <a:solidFill>
                  <a:srgbClr val="C00000"/>
                </a:solidFill>
              </a:rPr>
              <a:t>5; срабатывает </a:t>
            </a:r>
            <a:r>
              <a:rPr lang="en-US" sz="2600" dirty="0" smtClean="0">
                <a:solidFill>
                  <a:srgbClr val="C00000"/>
                </a:solidFill>
              </a:rPr>
              <a:t>Q</a:t>
            </a:r>
            <a:r>
              <a:rPr lang="ru-RU" sz="2600" dirty="0" smtClean="0">
                <a:solidFill>
                  <a:srgbClr val="C00000"/>
                </a:solidFill>
              </a:rPr>
              <a:t>5 и напряжение от Л2 через секцию шин и Q5 подается на А.</a:t>
            </a:r>
          </a:p>
          <a:p>
            <a:endParaRPr lang="ru-RU" sz="2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70C0"/>
                </a:solidFill>
              </a:rPr>
              <a:t>Отказы функционирования УРЗА и КА бывают трех видов:</a:t>
            </a:r>
            <a:br>
              <a:rPr lang="ru-RU" sz="3200" dirty="0" smtClean="0">
                <a:solidFill>
                  <a:srgbClr val="0070C0"/>
                </a:solidFill>
              </a:rPr>
            </a:b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800" dirty="0" smtClean="0"/>
              <a:t>отказы </a:t>
            </a:r>
            <a:r>
              <a:rPr lang="ru-RU" sz="2800" dirty="0" smtClean="0"/>
              <a:t>в срабатывании (невыполнение УРЗА и КА требований на срабатывание);</a:t>
            </a:r>
          </a:p>
          <a:p>
            <a:pPr lvl="0"/>
            <a:r>
              <a:rPr lang="ru-RU" sz="2800" dirty="0" smtClean="0"/>
              <a:t>неселективные срабатывания (срабатывание УРЗА и КА при требовании на срабатывание, поступающем не на данное, а на другое срабатывание);</a:t>
            </a:r>
          </a:p>
          <a:p>
            <a:pPr lvl="0"/>
            <a:r>
              <a:rPr lang="ru-RU" sz="2800" dirty="0" smtClean="0"/>
              <a:t>ложные срабатывания (срабатывание УРЗА и КА при отсутствии требований на срабатывание).</a:t>
            </a:r>
          </a:p>
          <a:p>
            <a:endParaRPr lang="ru-RU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472518" cy="1143000"/>
          </a:xfrm>
        </p:spPr>
        <p:txBody>
          <a:bodyPr>
            <a:noAutofit/>
          </a:bodyPr>
          <a:lstStyle/>
          <a:p>
            <a:r>
              <a:rPr lang="ru-RU" sz="3000" dirty="0" smtClean="0">
                <a:solidFill>
                  <a:srgbClr val="0070C0"/>
                </a:solidFill>
              </a:rPr>
              <a:t>Ориентировочные значения вероятности несрабатывания типичных схем релейной защиты и устройств автоматического ввода резерва </a:t>
            </a:r>
            <a:endParaRPr lang="ru-RU" sz="3000" dirty="0">
              <a:solidFill>
                <a:srgbClr val="0070C0"/>
              </a:solidFill>
            </a:endParaRP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06" y="1637511"/>
            <a:ext cx="9072594" cy="2362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42844" y="4143380"/>
            <a:ext cx="900115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Интенсивность отказов в расчетной точке схемы электрических соединений, зависящая от надежности работы УРЗА и КА, </a:t>
            </a:r>
          </a:p>
          <a:p>
            <a:r>
              <a:rPr lang="ru-RU" sz="2400" dirty="0" smtClean="0"/>
              <a:t>		</a:t>
            </a:r>
          </a:p>
          <a:p>
            <a:endParaRPr lang="ru-RU" sz="2400" dirty="0" smtClean="0"/>
          </a:p>
          <a:p>
            <a:r>
              <a:rPr lang="ru-RU" sz="2400" dirty="0" smtClean="0"/>
              <a:t>где	</a:t>
            </a:r>
            <a:r>
              <a:rPr lang="ru-RU" sz="3200" b="1" i="1" dirty="0" smtClean="0">
                <a:sym typeface="Symbol"/>
              </a:rPr>
              <a:t></a:t>
            </a:r>
            <a:r>
              <a:rPr lang="ru-RU" sz="2400" dirty="0" smtClean="0"/>
              <a:t>  </a:t>
            </a:r>
            <a:r>
              <a:rPr lang="ru-RU" sz="2400" dirty="0" smtClean="0"/>
              <a:t>– интенсивность требований, поступающих на УРЗА и КА. </a:t>
            </a:r>
          </a:p>
          <a:p>
            <a:endParaRPr lang="ru-RU" sz="2400" dirty="0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2786050" y="4929198"/>
          <a:ext cx="2260667" cy="642942"/>
        </p:xfrm>
        <a:graphic>
          <a:graphicData uri="http://schemas.openxmlformats.org/presentationml/2006/ole">
            <p:oleObj spid="_x0000_s24579" name="Формула" r:id="rId4" imgW="774364" imgH="215806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286776" y="5072074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(10)</a:t>
            </a:r>
            <a:endParaRPr lang="ru-RU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428604"/>
            <a:ext cx="8643998" cy="4525963"/>
          </a:xfrm>
        </p:spPr>
        <p:txBody>
          <a:bodyPr>
            <a:normAutofit/>
          </a:bodyPr>
          <a:lstStyle/>
          <a:p>
            <a:pPr algn="just"/>
            <a:r>
              <a:rPr lang="ru-RU" sz="2600" dirty="0" smtClean="0"/>
              <a:t>Требованиями считаются устойчивые отказы, которые фиксируются как отказы в электроснабжении, и неустойчивые отказы, которые ликвидируются при исчезновении напряжения. Неустойчивые отказы для воздушных ЛЭП составляют 50…70 % от всех отказов. Для других видов основного оборудования СЭС число неустойчивых отказов меньше и в расчетах надежности их можно не учитывать.</a:t>
            </a:r>
          </a:p>
          <a:p>
            <a:endParaRPr lang="ru-RU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421484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При анализе реальных СЭС следует учитывать особенности построения такого рода систем. Последовательное и параллельное соединения элементов в </a:t>
            </a:r>
            <a:r>
              <a:rPr lang="ru-RU" sz="2400" dirty="0" err="1" smtClean="0"/>
              <a:t>надежностном</a:t>
            </a:r>
            <a:r>
              <a:rPr lang="ru-RU" sz="2400" dirty="0" smtClean="0"/>
              <a:t> смысле может отличаться от аналогичных электрических соединений. Например, ЛЭП, состоящая из двух цепей, подсоединенных под один </a:t>
            </a:r>
            <a:r>
              <a:rPr lang="ru-RU" sz="2400" dirty="0" smtClean="0"/>
              <a:t>выключатель, </a:t>
            </a:r>
            <a:r>
              <a:rPr lang="ru-RU" sz="2400" dirty="0" smtClean="0"/>
              <a:t>электрически представляет собой параллельное соединение.</a:t>
            </a:r>
          </a:p>
          <a:p>
            <a:r>
              <a:rPr lang="ru-RU" sz="2400" dirty="0" smtClean="0"/>
              <a:t>С </a:t>
            </a:r>
            <a:r>
              <a:rPr lang="ru-RU" sz="2400" dirty="0" smtClean="0"/>
              <a:t>точки зрения надежности, эти элементы (цепи) соединены последовательно, поскольку выход из строя любой из цепей приводит к выключению всей системы, состоящей из двух линий.</a:t>
            </a:r>
            <a:endParaRPr lang="ru-RU" sz="2400" dirty="0"/>
          </a:p>
        </p:txBody>
      </p:sp>
      <p:pic>
        <p:nvPicPr>
          <p:cNvPr id="7" name="Рисунок 6" descr="333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28794" y="4572008"/>
            <a:ext cx="5500726" cy="11826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Учет преднамеренных </a:t>
            </a:r>
            <a:r>
              <a:rPr lang="ru-RU" sz="3200" b="1" dirty="0" smtClean="0">
                <a:solidFill>
                  <a:srgbClr val="0070C0"/>
                </a:solidFill>
              </a:rPr>
              <a:t>отключений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911741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Преднамеренные отключения СЭС влияют на надежность электроснабжения потребителей. С одной стороны, при преднамеренных отключениях выполняются планово-предупредительные ремонтные работы, например, направленные на повышение надежности СЭС, а с другой стороны преднамеренные отключения понижают надежность электроснабжения потребителей, так как создают нерезервированные схемы.</a:t>
            </a:r>
          </a:p>
          <a:p>
            <a:r>
              <a:rPr lang="ru-RU" dirty="0" smtClean="0"/>
              <a:t>Преднамеренные отключения создают поток событий, не являющихся случайными, поскольку они вызываются направленным действием обслуживающего персонала.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Преднамеренные отключения при последовательном соединении элементов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718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dirty="0" smtClean="0"/>
              <a:t>Полагая преднамеренные отключения независимыми случайными событиями, характеризуем их показателями, аналогичными показателям, определяющим интенсивность отказов и среднее время восстановления системы. Интенсивность </a:t>
            </a:r>
            <a:r>
              <a:rPr lang="ru-RU" sz="2600" dirty="0" smtClean="0"/>
              <a:t>преднамеренных отключений последовательно соединенных </a:t>
            </a:r>
            <a:r>
              <a:rPr lang="en-US" sz="2600" dirty="0" smtClean="0"/>
              <a:t>n</a:t>
            </a:r>
            <a:r>
              <a:rPr lang="ru-RU" sz="2600" dirty="0" smtClean="0"/>
              <a:t> </a:t>
            </a:r>
            <a:r>
              <a:rPr lang="ru-RU" sz="2600" dirty="0" smtClean="0"/>
              <a:t>элементов:</a:t>
            </a:r>
            <a:endParaRPr lang="ru-RU" sz="2600" dirty="0" smtClean="0"/>
          </a:p>
          <a:p>
            <a:endParaRPr lang="ru-RU" sz="26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2285984" y="4572008"/>
          <a:ext cx="4623059" cy="1071570"/>
        </p:xfrm>
        <a:graphic>
          <a:graphicData uri="http://schemas.openxmlformats.org/presentationml/2006/ole">
            <p:oleObj spid="_x0000_s1025" name="Формула" r:id="rId3" imgW="1841500" imgH="43180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1472" y="5643578"/>
            <a:ext cx="814393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где	 – интенсивность преднамеренных отключений </a:t>
            </a:r>
            <a:endParaRPr lang="ru-RU" sz="2600" dirty="0" smtClean="0"/>
          </a:p>
          <a:p>
            <a:r>
              <a:rPr lang="ru-RU" sz="2600" dirty="0" smtClean="0"/>
              <a:t>	 </a:t>
            </a:r>
            <a:r>
              <a:rPr lang="ru-RU" sz="2600" dirty="0" smtClean="0"/>
              <a:t>    </a:t>
            </a:r>
            <a:r>
              <a:rPr lang="en-US" sz="2600" dirty="0" err="1" smtClean="0"/>
              <a:t>i</a:t>
            </a:r>
            <a:r>
              <a:rPr lang="ru-RU" sz="2600" dirty="0" smtClean="0"/>
              <a:t>-го элемента.</a:t>
            </a:r>
          </a:p>
          <a:p>
            <a:endParaRPr lang="ru-RU" sz="2600" dirty="0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5643578"/>
            <a:ext cx="304388" cy="411819"/>
          </a:xfrm>
          <a:prstGeom prst="rect">
            <a:avLst/>
          </a:prstGeom>
          <a:noFill/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219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</a:t>
            </a:r>
            <a:r>
              <a: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43834" y="4857760"/>
            <a:ext cx="5261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(1)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1"/>
            <a:ext cx="8401080" cy="13573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dirty="0" smtClean="0"/>
              <a:t>Среднее время обслуживания данной схемы после преднамеренного отключения, т.е. </a:t>
            </a:r>
            <a:r>
              <a:rPr lang="ru-RU" sz="2600" dirty="0" smtClean="0"/>
              <a:t>продолжительности </a:t>
            </a:r>
            <a:r>
              <a:rPr lang="ru-RU" sz="2600" dirty="0" smtClean="0"/>
              <a:t>планово-предупредительного ремонта</a:t>
            </a:r>
          </a:p>
          <a:p>
            <a:pPr>
              <a:buNone/>
            </a:pPr>
            <a:endParaRPr lang="ru-RU" sz="2600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2857488" y="1643050"/>
          <a:ext cx="2928958" cy="1168382"/>
        </p:xfrm>
        <a:graphic>
          <a:graphicData uri="http://schemas.openxmlformats.org/presentationml/2006/ole">
            <p:oleObj spid="_x0000_s18433" name="Формула" r:id="rId3" imgW="1091726" imgH="431613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28596" y="2857496"/>
            <a:ext cx="857256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где</a:t>
            </a:r>
            <a:r>
              <a:rPr lang="en-US" sz="2600" dirty="0" smtClean="0"/>
              <a:t>	</a:t>
            </a:r>
            <a:r>
              <a:rPr lang="ru-RU" sz="2600" dirty="0" smtClean="0"/>
              <a:t> </a:t>
            </a:r>
            <a:r>
              <a:rPr lang="ru-RU" sz="2600" dirty="0" smtClean="0"/>
              <a:t>– продолжительность планово-предупредительного </a:t>
            </a:r>
            <a:r>
              <a:rPr lang="ru-RU" sz="2600" dirty="0" smtClean="0"/>
              <a:t> 	    ремонта </a:t>
            </a:r>
            <a:r>
              <a:rPr lang="en-US" sz="2600" dirty="0" err="1" smtClean="0"/>
              <a:t>i</a:t>
            </a:r>
            <a:r>
              <a:rPr lang="ru-RU" sz="2600" dirty="0" smtClean="0"/>
              <a:t>-го элемента.</a:t>
            </a:r>
          </a:p>
          <a:p>
            <a:endParaRPr lang="ru-RU" sz="2600" dirty="0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51856" y="2786058"/>
            <a:ext cx="409162" cy="504827"/>
          </a:xfrm>
          <a:prstGeom prst="rect">
            <a:avLst/>
          </a:prstGeom>
          <a:noFill/>
        </p:spPr>
      </p:pic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219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596" y="4143380"/>
            <a:ext cx="850112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600" dirty="0" smtClean="0"/>
              <a:t>	При </a:t>
            </a:r>
            <a:r>
              <a:rPr lang="ru-RU" sz="2600" dirty="0" smtClean="0"/>
              <a:t>ремонте электрооборудования </a:t>
            </a:r>
            <a:r>
              <a:rPr lang="ru-RU" sz="2600" dirty="0" smtClean="0"/>
              <a:t>отключаются </a:t>
            </a:r>
            <a:r>
              <a:rPr lang="ru-RU" sz="2600" dirty="0" smtClean="0"/>
              <a:t>одновременно несколько взаимосвязанных элементов, например ЛЭП и понизительная подстанция, питающаяся по данной линии, трансформатор и шины </a:t>
            </a:r>
            <a:r>
              <a:rPr lang="ru-RU" sz="2600" dirty="0" err="1" smtClean="0"/>
              <a:t>распредустройства</a:t>
            </a:r>
            <a:r>
              <a:rPr lang="ru-RU" sz="2600" dirty="0" smtClean="0"/>
              <a:t>. </a:t>
            </a:r>
          </a:p>
          <a:p>
            <a:pPr algn="just"/>
            <a:endParaRPr lang="ru-RU" sz="2600" dirty="0"/>
          </a:p>
        </p:txBody>
      </p:sp>
      <p:sp>
        <p:nvSpPr>
          <p:cNvPr id="11" name="TextBox 10"/>
          <p:cNvSpPr txBox="1"/>
          <p:nvPr/>
        </p:nvSpPr>
        <p:spPr>
          <a:xfrm>
            <a:off x="7643834" y="2071678"/>
            <a:ext cx="5261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(2)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Базовый элемент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928670"/>
            <a:ext cx="8786874" cy="2143140"/>
          </a:xfrm>
        </p:spPr>
        <p:txBody>
          <a:bodyPr>
            <a:normAutofit/>
          </a:bodyPr>
          <a:lstStyle/>
          <a:p>
            <a:pPr algn="just"/>
            <a:r>
              <a:rPr lang="ru-RU" sz="2600" dirty="0" smtClean="0"/>
              <a:t>Один из элементов цепочки, который чаще отключается, называется </a:t>
            </a:r>
            <a:r>
              <a:rPr lang="ru-RU" sz="2600" i="1" dirty="0" smtClean="0"/>
              <a:t>базовым</a:t>
            </a:r>
            <a:r>
              <a:rPr lang="ru-RU" sz="2600" dirty="0" smtClean="0"/>
              <a:t>, а относительная частота </a:t>
            </a:r>
            <a:r>
              <a:rPr lang="ru-RU" sz="2600" dirty="0" err="1" smtClean="0"/>
              <a:t>пред-намеренных</a:t>
            </a:r>
            <a:r>
              <a:rPr lang="ru-RU" sz="2600" dirty="0" smtClean="0"/>
              <a:t> </a:t>
            </a:r>
            <a:r>
              <a:rPr lang="ru-RU" sz="2600" dirty="0" smtClean="0"/>
              <a:t>отключений остальных элементов по отношению к базовому – </a:t>
            </a:r>
            <a:r>
              <a:rPr lang="ru-RU" sz="2600" i="1" dirty="0" smtClean="0"/>
              <a:t>коэффициентом совпадения</a:t>
            </a:r>
            <a:r>
              <a:rPr lang="ru-RU" sz="2600" dirty="0" smtClean="0"/>
              <a:t>. Статистически он определяется как</a:t>
            </a:r>
          </a:p>
          <a:p>
            <a:endParaRPr lang="ru-RU" sz="2600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3214678" y="3071810"/>
          <a:ext cx="2000264" cy="1122955"/>
        </p:xfrm>
        <a:graphic>
          <a:graphicData uri="http://schemas.openxmlformats.org/presentationml/2006/ole">
            <p:oleObj spid="_x0000_s17409" name="Формула" r:id="rId3" imgW="761669" imgH="431613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85720" y="4286256"/>
            <a:ext cx="88582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где	</a:t>
            </a:r>
            <a:r>
              <a:rPr lang="en-US" sz="2400" b="1" i="1" dirty="0" smtClean="0"/>
              <a:t>m </a:t>
            </a:r>
            <a:r>
              <a:rPr lang="ru-RU" sz="2400" b="1" i="1" dirty="0" smtClean="0"/>
              <a:t>(</a:t>
            </a:r>
            <a:r>
              <a:rPr lang="en-US" sz="2400" b="1" i="1" dirty="0" smtClean="0"/>
              <a:t>t</a:t>
            </a:r>
            <a:r>
              <a:rPr lang="ru-RU" sz="2400" b="1" i="1" dirty="0" smtClean="0"/>
              <a:t>)</a:t>
            </a:r>
            <a:r>
              <a:rPr lang="ru-RU" sz="2400" b="1" dirty="0" smtClean="0"/>
              <a:t> </a:t>
            </a:r>
            <a:r>
              <a:rPr lang="ru-RU" sz="2400" dirty="0" smtClean="0"/>
              <a:t>– число преднамеренных отключений </a:t>
            </a:r>
            <a:r>
              <a:rPr lang="en-US" sz="2400" dirty="0" err="1" smtClean="0"/>
              <a:t>i</a:t>
            </a:r>
            <a:r>
              <a:rPr lang="ru-RU" sz="2400" dirty="0" smtClean="0"/>
              <a:t>-го </a:t>
            </a:r>
            <a:r>
              <a:rPr lang="ru-RU" sz="2400" dirty="0" smtClean="0"/>
              <a:t>	элемента</a:t>
            </a:r>
            <a:r>
              <a:rPr lang="ru-RU" sz="2400" dirty="0" smtClean="0"/>
              <a:t>, </a:t>
            </a:r>
            <a:r>
              <a:rPr lang="ru-RU" sz="2400" dirty="0" smtClean="0"/>
              <a:t>	произведенных </a:t>
            </a:r>
            <a:r>
              <a:rPr lang="ru-RU" sz="2400" dirty="0" smtClean="0"/>
              <a:t>совместно с </a:t>
            </a:r>
            <a:r>
              <a:rPr lang="ru-RU" sz="2400" dirty="0" smtClean="0"/>
              <a:t>преднамеренным 	отключением </a:t>
            </a:r>
            <a:r>
              <a:rPr lang="ru-RU" sz="2400" dirty="0" smtClean="0"/>
              <a:t>базового элемента за </a:t>
            </a:r>
            <a:r>
              <a:rPr lang="ru-RU" sz="2400" dirty="0" smtClean="0"/>
              <a:t>период </a:t>
            </a:r>
            <a:r>
              <a:rPr lang="en-US" sz="2400" dirty="0" smtClean="0"/>
              <a:t>t</a:t>
            </a:r>
            <a:r>
              <a:rPr lang="ru-RU" sz="2400" dirty="0" smtClean="0"/>
              <a:t>; </a:t>
            </a:r>
            <a:br>
              <a:rPr lang="ru-RU" sz="2400" dirty="0" smtClean="0"/>
            </a:br>
            <a:r>
              <a:rPr lang="ru-RU" sz="2400" dirty="0" smtClean="0"/>
              <a:t>	</a:t>
            </a:r>
            <a:r>
              <a:rPr lang="ru-RU" sz="2400" b="1" i="1" dirty="0" smtClean="0"/>
              <a:t>М </a:t>
            </a:r>
            <a:r>
              <a:rPr lang="ru-RU" sz="2400" b="1" i="1" dirty="0" smtClean="0"/>
              <a:t>(</a:t>
            </a:r>
            <a:r>
              <a:rPr lang="en-US" sz="2400" b="1" i="1" dirty="0" smtClean="0"/>
              <a:t>t</a:t>
            </a:r>
            <a:r>
              <a:rPr lang="ru-RU" sz="2400" b="1" i="1" dirty="0" smtClean="0"/>
              <a:t>)</a:t>
            </a:r>
            <a:r>
              <a:rPr lang="ru-RU" sz="2400" b="1" dirty="0" smtClean="0"/>
              <a:t> </a:t>
            </a:r>
            <a:r>
              <a:rPr lang="ru-RU" sz="2400" dirty="0" smtClean="0"/>
              <a:t>– общее число преднамеренных отключений </a:t>
            </a:r>
            <a:r>
              <a:rPr lang="en-US" sz="2400" dirty="0" err="1" smtClean="0"/>
              <a:t>i</a:t>
            </a:r>
            <a:r>
              <a:rPr lang="ru-RU" sz="2400" dirty="0" smtClean="0"/>
              <a:t>-го </a:t>
            </a:r>
            <a:r>
              <a:rPr lang="ru-RU" sz="2400" dirty="0" smtClean="0"/>
              <a:t>	элемента </a:t>
            </a:r>
            <a:r>
              <a:rPr lang="ru-RU" sz="2400" dirty="0" smtClean="0"/>
              <a:t>за тот же период времени.</a:t>
            </a:r>
          </a:p>
          <a:p>
            <a:endParaRPr lang="ru-R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7929586" y="3357562"/>
            <a:ext cx="5261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(3)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600" dirty="0" smtClean="0"/>
              <a:t>Ориентировочные значения коэффициентов совпадения основных элементов электрической сети </a:t>
            </a:r>
            <a:endParaRPr lang="ru-RU" sz="2600" dirty="0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47" y="1500174"/>
            <a:ext cx="9042547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71414"/>
            <a:ext cx="8858312" cy="17859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С учетом коэффициента совпадения формулы </a:t>
            </a:r>
            <a:r>
              <a:rPr lang="ru-RU" sz="2400" dirty="0" smtClean="0"/>
              <a:t>(1</a:t>
            </a:r>
            <a:r>
              <a:rPr lang="ru-RU" sz="2400" dirty="0" smtClean="0"/>
              <a:t>), </a:t>
            </a:r>
            <a:r>
              <a:rPr lang="ru-RU" sz="2400" dirty="0" smtClean="0"/>
              <a:t>(2</a:t>
            </a:r>
            <a:r>
              <a:rPr lang="ru-RU" sz="2400" dirty="0" smtClean="0"/>
              <a:t>) для определения показателей преднамеренных отключений последовательно включенных элементов принимают вид:</a:t>
            </a:r>
          </a:p>
          <a:p>
            <a:pPr>
              <a:buNone/>
            </a:pPr>
            <a:r>
              <a:rPr lang="ru-RU" sz="2400" dirty="0" smtClean="0"/>
              <a:t>• для интенсивности преднамеренных отключений</a:t>
            </a:r>
          </a:p>
          <a:p>
            <a:pPr>
              <a:buNone/>
            </a:pPr>
            <a:endParaRPr lang="ru-RU" sz="2400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2143108" y="1643050"/>
          <a:ext cx="3667486" cy="1071570"/>
        </p:xfrm>
        <a:graphic>
          <a:graphicData uri="http://schemas.openxmlformats.org/presentationml/2006/ole">
            <p:oleObj spid="_x0000_s21505" name="Формула" r:id="rId3" imgW="1536033" imgH="444307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14282" y="2786058"/>
            <a:ext cx="89297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• для среднего времени восстановления после </a:t>
            </a:r>
            <a:r>
              <a:rPr lang="ru-RU" sz="2400" dirty="0" smtClean="0"/>
              <a:t>преднамеренного </a:t>
            </a:r>
            <a:r>
              <a:rPr lang="ru-RU" sz="2400" dirty="0" smtClean="0"/>
              <a:t>отключения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8189298" y="2143116"/>
            <a:ext cx="5261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(4)</a:t>
            </a:r>
            <a:endParaRPr lang="ru-RU" sz="2400" dirty="0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292218" y="3500438"/>
          <a:ext cx="7637369" cy="1000132"/>
        </p:xfrm>
        <a:graphic>
          <a:graphicData uri="http://schemas.openxmlformats.org/presentationml/2006/ole">
            <p:oleObj spid="_x0000_s21507" name="Формула" r:id="rId4" imgW="3416300" imgH="44450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143900" y="3714752"/>
            <a:ext cx="5261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(5)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14282" y="4643446"/>
            <a:ext cx="87154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где 	 </a:t>
            </a:r>
            <a:r>
              <a:rPr lang="ru-RU" sz="2400" dirty="0" smtClean="0"/>
              <a:t>            – </a:t>
            </a:r>
            <a:r>
              <a:rPr lang="ru-RU" sz="2400" dirty="0" smtClean="0"/>
              <a:t>интенсивность преднамеренных отключений и </a:t>
            </a:r>
            <a:r>
              <a:rPr lang="ru-RU" sz="2400" dirty="0" smtClean="0"/>
              <a:t>	  	среднее </a:t>
            </a:r>
            <a:r>
              <a:rPr lang="ru-RU" sz="2400" dirty="0" smtClean="0"/>
              <a:t>время обслуживания базового </a:t>
            </a:r>
            <a:r>
              <a:rPr lang="ru-RU" sz="2400" dirty="0" smtClean="0"/>
              <a:t>элемента</a:t>
            </a:r>
            <a:r>
              <a:rPr lang="ru-RU" sz="2400" dirty="0" smtClean="0"/>
              <a:t>; </a:t>
            </a:r>
          </a:p>
          <a:p>
            <a:r>
              <a:rPr lang="ru-RU" sz="2400" dirty="0" smtClean="0"/>
              <a:t> </a:t>
            </a:r>
            <a:r>
              <a:rPr lang="ru-RU" sz="2400" dirty="0" smtClean="0"/>
              <a:t>	                 – </a:t>
            </a:r>
            <a:r>
              <a:rPr lang="ru-RU" sz="2400" dirty="0" smtClean="0"/>
              <a:t>то же для элемента цепочки, у которого </a:t>
            </a:r>
            <a:r>
              <a:rPr lang="ru-RU" sz="2400" dirty="0" smtClean="0"/>
              <a:t>	  	       	  максимальное </a:t>
            </a:r>
            <a:r>
              <a:rPr lang="ru-RU" sz="2400" dirty="0" smtClean="0"/>
              <a:t>время обслуживания.</a:t>
            </a:r>
          </a:p>
          <a:p>
            <a:endParaRPr lang="ru-RU" sz="2400" dirty="0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4643447"/>
            <a:ext cx="888316" cy="364844"/>
          </a:xfrm>
          <a:prstGeom prst="rect">
            <a:avLst/>
          </a:prstGeom>
          <a:noFill/>
        </p:spPr>
      </p:pic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0" y="219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12" name="Picture 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5357826"/>
            <a:ext cx="1700840" cy="3951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Преднамеренные отключения при параллельном соединении элементов</a:t>
            </a:r>
            <a:r>
              <a:rPr lang="ru-RU" sz="3200" dirty="0" smtClean="0">
                <a:solidFill>
                  <a:srgbClr val="0070C0"/>
                </a:solidFill>
              </a:rPr>
              <a:t/>
            </a:r>
            <a:br>
              <a:rPr lang="ru-RU" sz="3200" dirty="0" smtClean="0">
                <a:solidFill>
                  <a:srgbClr val="0070C0"/>
                </a:solidFill>
              </a:rPr>
            </a:b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14346" y="1071546"/>
            <a:ext cx="9358346" cy="2214578"/>
          </a:xfrm>
        </p:spPr>
        <p:txBody>
          <a:bodyPr>
            <a:normAutofit/>
          </a:bodyPr>
          <a:lstStyle/>
          <a:p>
            <a:pPr marL="288000" indent="0">
              <a:buNone/>
            </a:pPr>
            <a:r>
              <a:rPr lang="ru-RU" sz="2600" dirty="0" smtClean="0"/>
              <a:t>В процессе функционирования СЭС возможен случай, когда один из элементов простаивает, а второй отказывает. При этом, если система состоит из двух элементов, она отказывает.</a:t>
            </a:r>
          </a:p>
          <a:p>
            <a:pPr indent="0">
              <a:buNone/>
            </a:pPr>
            <a:r>
              <a:rPr lang="ru-RU" sz="2600" dirty="0" smtClean="0"/>
              <a:t>Интенсивность отказов системы в таком случае включает три слагаемых</a:t>
            </a:r>
          </a:p>
          <a:p>
            <a:pPr indent="0">
              <a:buNone/>
            </a:pPr>
            <a:endParaRPr lang="ru-RU" sz="2600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3143248"/>
            <a:ext cx="2786082" cy="457986"/>
          </a:xfrm>
          <a:prstGeom prst="rect">
            <a:avLst/>
          </a:prstGeom>
          <a:noFill/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</a:t>
            </a:r>
            <a:r>
              <a:rPr kumimoji="0" 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28596" y="3714752"/>
            <a:ext cx="85011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где	</a:t>
            </a:r>
            <a:r>
              <a:rPr lang="ru-RU" sz="2400" dirty="0" smtClean="0"/>
              <a:t>   </a:t>
            </a:r>
            <a:r>
              <a:rPr lang="ru-RU" sz="2400" dirty="0" smtClean="0"/>
              <a:t>– возможность отказа одного из элементов во время </a:t>
            </a:r>
            <a:r>
              <a:rPr lang="ru-RU" sz="2400" dirty="0" smtClean="0"/>
              <a:t>	  	   простоя </a:t>
            </a:r>
            <a:r>
              <a:rPr lang="ru-RU" sz="2400" dirty="0" smtClean="0"/>
              <a:t>другого элемента после отказа; </a:t>
            </a:r>
          </a:p>
          <a:p>
            <a:r>
              <a:rPr lang="ru-RU" sz="2400" dirty="0" smtClean="0"/>
              <a:t>	    – </a:t>
            </a:r>
            <a:r>
              <a:rPr lang="ru-RU" sz="2400" dirty="0" smtClean="0"/>
              <a:t>возможность отказа первого элемента во время </a:t>
            </a:r>
            <a:r>
              <a:rPr lang="ru-RU" sz="2400" dirty="0" smtClean="0"/>
              <a:t>	  	   простоя </a:t>
            </a:r>
            <a:r>
              <a:rPr lang="ru-RU" sz="2400" dirty="0" smtClean="0"/>
              <a:t>после преднамеренного отключения второго </a:t>
            </a:r>
            <a:r>
              <a:rPr lang="ru-RU" sz="2400" dirty="0" smtClean="0"/>
              <a:t>	  	   элемента</a:t>
            </a:r>
            <a:r>
              <a:rPr lang="ru-RU" sz="2400" dirty="0" smtClean="0"/>
              <a:t>;</a:t>
            </a:r>
          </a:p>
          <a:p>
            <a:r>
              <a:rPr lang="ru-RU" sz="2400" dirty="0" smtClean="0"/>
              <a:t>	    – </a:t>
            </a:r>
            <a:r>
              <a:rPr lang="ru-RU" sz="2400" dirty="0" smtClean="0"/>
              <a:t>возможность отказа второго элемента при простое </a:t>
            </a:r>
            <a:r>
              <a:rPr lang="ru-RU" sz="2400" dirty="0" smtClean="0"/>
              <a:t>	  	   после </a:t>
            </a:r>
            <a:r>
              <a:rPr lang="ru-RU" sz="2400" dirty="0" smtClean="0"/>
              <a:t>преднамеренного отключения первого </a:t>
            </a:r>
            <a:r>
              <a:rPr lang="ru-RU" sz="2400" dirty="0" smtClean="0"/>
              <a:t>	  	 	    элемента</a:t>
            </a:r>
            <a:r>
              <a:rPr lang="ru-RU" sz="2400" dirty="0" smtClean="0"/>
              <a:t>.</a:t>
            </a:r>
          </a:p>
          <a:p>
            <a:endParaRPr lang="ru-RU" sz="2400" dirty="0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3714752"/>
            <a:ext cx="387549" cy="442914"/>
          </a:xfrm>
          <a:prstGeom prst="rect">
            <a:avLst/>
          </a:prstGeom>
          <a:noFill/>
        </p:spPr>
      </p:pic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9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62658" y="4411880"/>
            <a:ext cx="285752" cy="489860"/>
          </a:xfrm>
          <a:prstGeom prst="rect">
            <a:avLst/>
          </a:prstGeom>
          <a:noFill/>
        </p:spPr>
      </p:pic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1" name="Picture 1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07272" y="5429264"/>
            <a:ext cx="364332" cy="514352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7929586" y="3071810"/>
            <a:ext cx="5261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(6)</a:t>
            </a:r>
            <a:endParaRPr lang="ru-RU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712</Words>
  <Application>Microsoft Office PowerPoint</Application>
  <PresentationFormat>Экран (4:3)</PresentationFormat>
  <Paragraphs>67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Microsoft Equation 3.0</vt:lpstr>
      <vt:lpstr>ОСОБЕННОСТИ РАСЧЕТА НАДЕЖНОСТИ  СХЕМ ЭЛЕКТРОСНАБЖЕНИЯ</vt:lpstr>
      <vt:lpstr>Слайд 2</vt:lpstr>
      <vt:lpstr>Учет преднамеренных отключений</vt:lpstr>
      <vt:lpstr>Преднамеренные отключения при последовательном соединении элементов</vt:lpstr>
      <vt:lpstr>Слайд 5</vt:lpstr>
      <vt:lpstr>Базовый элемент</vt:lpstr>
      <vt:lpstr>Ориентировочные значения коэффициентов совпадения основных элементов электрической сети </vt:lpstr>
      <vt:lpstr>Слайд 8</vt:lpstr>
      <vt:lpstr>Преднамеренные отключения при параллельном соединении элементов </vt:lpstr>
      <vt:lpstr>Слайд 10</vt:lpstr>
      <vt:lpstr>Влияние надежности коммутационной аппаратуры и устройств релейной защиты и автоматики на надежность схем </vt:lpstr>
      <vt:lpstr>Слайд 12</vt:lpstr>
      <vt:lpstr>Отказы функционирования УРЗА и КА бывают трех видов: </vt:lpstr>
      <vt:lpstr>Ориентировочные значения вероятности несрабатывания типичных схем релейной защиты и устройств автоматического ввода резерва 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Ильдар</dc:creator>
  <cp:lastModifiedBy>sh</cp:lastModifiedBy>
  <cp:revision>87</cp:revision>
  <dcterms:created xsi:type="dcterms:W3CDTF">2020-02-24T17:05:28Z</dcterms:created>
  <dcterms:modified xsi:type="dcterms:W3CDTF">2021-04-27T07:16:30Z</dcterms:modified>
</cp:coreProperties>
</file>